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handoutMasterIdLst>
    <p:handoutMasterId r:id="rId18"/>
  </p:handoutMasterIdLst>
  <p:sldIdLst>
    <p:sldId id="468" r:id="rId2"/>
    <p:sldId id="503" r:id="rId3"/>
    <p:sldId id="499" r:id="rId4"/>
    <p:sldId id="504" r:id="rId5"/>
    <p:sldId id="502" r:id="rId6"/>
    <p:sldId id="508" r:id="rId7"/>
    <p:sldId id="509" r:id="rId8"/>
    <p:sldId id="511" r:id="rId9"/>
    <p:sldId id="514" r:id="rId10"/>
    <p:sldId id="522" r:id="rId11"/>
    <p:sldId id="520" r:id="rId12"/>
    <p:sldId id="519" r:id="rId13"/>
    <p:sldId id="517" r:id="rId14"/>
    <p:sldId id="505" r:id="rId15"/>
    <p:sldId id="264" r:id="rId16"/>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5EA"/>
    <a:srgbClr val="38AA00"/>
    <a:srgbClr val="766363"/>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04"/>
    <p:restoredTop sz="86369"/>
  </p:normalViewPr>
  <p:slideViewPr>
    <p:cSldViewPr snapToGrid="0">
      <p:cViewPr varScale="1">
        <p:scale>
          <a:sx n="70" d="100"/>
          <a:sy n="70" d="100"/>
        </p:scale>
        <p:origin x="32" y="4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18/04/2025</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18/04/2025</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3</a:t>
            </a:fld>
            <a:endParaRPr lang="es-CO"/>
          </a:p>
        </p:txBody>
      </p:sp>
    </p:spTree>
    <p:extLst>
      <p:ext uri="{BB962C8B-B14F-4D97-AF65-F5344CB8AC3E}">
        <p14:creationId xmlns:p14="http://schemas.microsoft.com/office/powerpoint/2010/main" val="756140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6</a:t>
            </a:fld>
            <a:endParaRPr lang="es-CO"/>
          </a:p>
        </p:txBody>
      </p:sp>
    </p:spTree>
    <p:extLst>
      <p:ext uri="{BB962C8B-B14F-4D97-AF65-F5344CB8AC3E}">
        <p14:creationId xmlns:p14="http://schemas.microsoft.com/office/powerpoint/2010/main" val="35827184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14</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18/04/2025</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2.jpg"/><Relationship Id="rId1" Type="http://schemas.openxmlformats.org/officeDocument/2006/relationships/slideLayout" Target="../slideLayouts/slideLayout14.xml"/><Relationship Id="rId5" Type="http://schemas.openxmlformats.org/officeDocument/2006/relationships/image" Target="../media/image16.png"/><Relationship Id="rId4" Type="http://schemas.openxmlformats.org/officeDocument/2006/relationships/hyperlink" Target="https://github.com/FGFERNAN/TaskMasterPro/blob/main/docs/trim04/02_Front_End_Movil/proyecto_movil/TaskMaster_Pro/src/data/source/remote/api/ApiDelivery.tsx"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hyperlink" Target="http://192.168.80.15:3000/api-docs" TargetMode="External"/><Relationship Id="rId2" Type="http://schemas.openxmlformats.org/officeDocument/2006/relationships/image" Target="../media/image12.jpg"/><Relationship Id="rId1" Type="http://schemas.openxmlformats.org/officeDocument/2006/relationships/slideLayout" Target="../slideLayouts/slideLayout14.xml"/><Relationship Id="rId6" Type="http://schemas.openxmlformats.org/officeDocument/2006/relationships/hyperlink" Target="http://localhost:4000/api-docs" TargetMode="External"/><Relationship Id="rId5" Type="http://schemas.openxmlformats.org/officeDocument/2006/relationships/image" Target="../media/image18.png"/><Relationship Id="rId4" Type="http://schemas.openxmlformats.org/officeDocument/2006/relationships/hyperlink" Target="https://github.com/FGFERNAN/TaskMasterPro/blob/main/docs/trim04/01_Front_End_Web_Consumo_API_REST/TaskMaster_Pro/backend/src/routes/user_routes.js"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hyperlink" Target="https://github.com/FGFERNAN/TaskMasterPro/blob/main/docs/trim04/04_Modelo_de_Calidad/Modelo%20de%20Calidad.pdf"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fgfernan2508s-team.monday.com/docs/8632698681"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8" Type="http://schemas.openxmlformats.org/officeDocument/2006/relationships/hyperlink" Target="https://github.com/FGFERNAN/TaskMasterPro/blob/main/trim01/05_casos_de_uso/Casos%20de%20Uso%20Extendido.pdf" TargetMode="External"/><Relationship Id="rId13" Type="http://schemas.openxmlformats.org/officeDocument/2006/relationships/hyperlink" Target="https://github.com/FGFERNAN/TaskMasterPro/blob/main/trim02/02_diagrama_de_clases/Diagrama%20de%20Clases%20Proyecto.pdf" TargetMode="External"/><Relationship Id="rId18" Type="http://schemas.openxmlformats.org/officeDocument/2006/relationships/hyperlink" Target="https://github.com/FGFERNAN/TaskMasterPro/tree/main/trim03/02_base_de_datos" TargetMode="External"/><Relationship Id="rId26" Type="http://schemas.openxmlformats.org/officeDocument/2006/relationships/hyperlink" Target="https://github.com/FGFERNAN/TaskMasterPro/blob/main/docs/trim04/04_Modelo_de_Calidad/Modelo%20de%20Calidad.pdf" TargetMode="External"/><Relationship Id="rId3" Type="http://schemas.openxmlformats.org/officeDocument/2006/relationships/hyperlink" Target="https://github.com/FGFERNAN/TaskMasterPro/blob/main/trim01/01_componente_metodologico/Presentaci%C3%B3n%20del%20Proyecto.pptx" TargetMode="External"/><Relationship Id="rId21" Type="http://schemas.openxmlformats.org/officeDocument/2006/relationships/hyperlink" Target="https://github.com/FGFERNAN/TaskMasterPro/tree/main/trim03/03_prototipo_funcional/TaskMaster_Pro/frontend" TargetMode="External"/><Relationship Id="rId7" Type="http://schemas.openxmlformats.org/officeDocument/2006/relationships/hyperlink" Target="https://github.com/FGFERNAN/TaskMasterPro/blob/main/trim01/05_casos_de_uso/TaskMaster_Pro.pdf" TargetMode="External"/><Relationship Id="rId12" Type="http://schemas.openxmlformats.org/officeDocument/2006/relationships/hyperlink" Target="https://github.com/FGFERNAN/TaskMasterPro/blob/main/trim02/01_ficha_tecnica/Presupuesto%20General.xlsx" TargetMode="External"/><Relationship Id="rId17" Type="http://schemas.openxmlformats.org/officeDocument/2006/relationships/hyperlink" Target="https://github.com/FGFERNAN/TaskMasterPro/blob/main/trim03/01_planificacion_de_un_proyecto_de_software/IEEE830%20(Planificaci%C3%B3n%20de%20un%20Proyecto%20de%20Software).pdf" TargetMode="External"/><Relationship Id="rId25" Type="http://schemas.openxmlformats.org/officeDocument/2006/relationships/hyperlink" Target="http://localhost:4000/api-docs" TargetMode="External"/><Relationship Id="rId2" Type="http://schemas.openxmlformats.org/officeDocument/2006/relationships/notesSlide" Target="../notesSlides/notesSlide4.xml"/><Relationship Id="rId16" Type="http://schemas.openxmlformats.org/officeDocument/2006/relationships/hyperlink" Target="https://github.com/FGFERNAN/TaskMasterPro/blob/main/trim01/01_componente_metodologico/Presentaci%C3%B3n%20del%20Proyecto%20III%20Trimestre.pdf" TargetMode="External"/><Relationship Id="rId20" Type="http://schemas.openxmlformats.org/officeDocument/2006/relationships/hyperlink" Target="https://github.com/FGFERNAN/TaskMasterPro/tree/main/trim03/03_prototipo_funcional/TaskMaster_Pro/backend" TargetMode="External"/><Relationship Id="rId1" Type="http://schemas.openxmlformats.org/officeDocument/2006/relationships/slideLayout" Target="../slideLayouts/slideLayout14.xml"/><Relationship Id="rId6" Type="http://schemas.openxmlformats.org/officeDocument/2006/relationships/hyperlink" Target="https://github.com/FGFERNAN/TaskMasterPro/blob/main/trim01/04_requisitos_funcionales_y_no_funcionales/Historias%20Usuario.xlsx" TargetMode="External"/><Relationship Id="rId11" Type="http://schemas.openxmlformats.org/officeDocument/2006/relationships/hyperlink" Target="https://github.com/FGFERNAN/TaskMasterPro/blob/main/trim02/01_ficha_tecnica/Requerimientos%20de%20Software%20y%20Hardware.xlsx" TargetMode="External"/><Relationship Id="rId24" Type="http://schemas.openxmlformats.org/officeDocument/2006/relationships/hyperlink" Target="https://github.com/FGFERNAN/TaskMasterPro/tree/main/docs/trim04/02_Front_End_Movil/proyecto_movil/TaskMaster_Pro" TargetMode="External"/><Relationship Id="rId5" Type="http://schemas.openxmlformats.org/officeDocument/2006/relationships/hyperlink" Target="https://github.com/FGFERNAN/TaskMasterPro/blob/main/trim01/02_mapa_procesos/BPMN%20Proyecto%20(Gestion%20de%20proyectos%20y%20actividades).jpg" TargetMode="External"/><Relationship Id="rId15" Type="http://schemas.openxmlformats.org/officeDocument/2006/relationships/hyperlink" Target="https://github.com/FGFERNAN/TaskMasterPro/tree/main/trim02/07_prototipo_navegable/Prototipo_TaskMaster_Pro" TargetMode="External"/><Relationship Id="rId23" Type="http://schemas.openxmlformats.org/officeDocument/2006/relationships/hyperlink" Target="https://github.com/FGFERNAN/TaskMasterPro/tree/main/docs/trim04/01_Front_End_Web_Consumo_API_REST/TaskMaster_Pro" TargetMode="External"/><Relationship Id="rId28" Type="http://schemas.openxmlformats.org/officeDocument/2006/relationships/image" Target="../media/image12.jpg"/><Relationship Id="rId10" Type="http://schemas.openxmlformats.org/officeDocument/2006/relationships/hyperlink" Target="https://github.com/FGFERNAN/TaskMasterPro/blob/main/trim01/01_componente_metodologico/Presentaci%C3%B3n%20del%20Proyecto%20II%20Trimestre.pdf" TargetMode="External"/><Relationship Id="rId19" Type="http://schemas.openxmlformats.org/officeDocument/2006/relationships/hyperlink" Target="https://github.com/FGFERNAN/TaskMasterPro/blob/main/trim03/03_prototipo_funcional/TaskMaster_Pro/backend/src/services/userService.js" TargetMode="External"/><Relationship Id="rId4" Type="http://schemas.openxmlformats.org/officeDocument/2006/relationships/hyperlink" Target="https://github.com/FGFERNAN/TaskMasterPro/blob/main/trim01/03_tecnicas_recoleccion/TaskMaster%20Pro-%20Tecnicas%20de%20Recoleccion%20de%20Informacion.pdf" TargetMode="External"/><Relationship Id="rId9" Type="http://schemas.openxmlformats.org/officeDocument/2006/relationships/hyperlink" Target="https://github.com/FGFERNAN/TaskMasterPro/blob/main/trim01/06_prototipo_aplicacion/TaskMaster%20pro.pdf" TargetMode="External"/><Relationship Id="rId14" Type="http://schemas.openxmlformats.org/officeDocument/2006/relationships/hyperlink" Target="https://github.com/FGFERNAN/TaskMasterPro/blob/main/trim02/05_diagrama_de_despliegue/Diagrama_de_Despliegue_TaskMaster_Pro.pdf" TargetMode="External"/><Relationship Id="rId22" Type="http://schemas.openxmlformats.org/officeDocument/2006/relationships/hyperlink" Target="https://github.com/FGFERNAN/TaskMasterPro/blob/main/trim03/03_prototipo_funcional/TaskMaster_Pro/backend/src/app.js" TargetMode="External"/><Relationship Id="rId27" Type="http://schemas.openxmlformats.org/officeDocument/2006/relationships/hyperlink" Target="https://fgfernan2508s-team.monday.com/docs/8632698681"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12.jpg"/></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hyperlink" Target="https://github.com/FGFERNAN/TaskMasterPro/blob/main/trim01/03_tecnicas_recoleccion/TaskMaster%20Pro-%20Tecnica%20de%20Recoleccion%20de%20Informacion.pdf" TargetMode="Externa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hyperlink" Target="https://github.com/FGFERNAN/TaskMasterPro/blob/main/trim01/09_estado_del_arte/Estado%20del%20arte.pdf" TargetMode="Externa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14.xml"/><Relationship Id="rId5" Type="http://schemas.openxmlformats.org/officeDocument/2006/relationships/image" Target="../media/image14.png"/><Relationship Id="rId4" Type="http://schemas.openxmlformats.org/officeDocument/2006/relationships/hyperlink" Target="https://github.com/FGFERNAN/TaskMasterPro/blob/main/docs/trim04/01_Front_End_Web_Consumo_API_REST/TaskMaster_Pro/frontend/src/services/api.j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995422" y="2551837"/>
            <a:ext cx="6453678" cy="1569660"/>
          </a:xfrm>
          <a:prstGeom prst="rect">
            <a:avLst/>
          </a:prstGeom>
          <a:noFill/>
        </p:spPr>
        <p:txBody>
          <a:bodyPr wrap="square" rtlCol="0">
            <a:spAutoFit/>
          </a:bodyPr>
          <a:lstStyle/>
          <a:p>
            <a:r>
              <a:rPr lang="es-ES" sz="4800" b="1" dirty="0">
                <a:solidFill>
                  <a:schemeClr val="tx1">
                    <a:lumMod val="75000"/>
                    <a:lumOff val="25000"/>
                  </a:schemeClr>
                </a:solidFill>
                <a:latin typeface="Work Sans" pitchFamily="2" charset="77"/>
              </a:rPr>
              <a:t>TaskMaster</a:t>
            </a:r>
            <a:br>
              <a:rPr lang="es-ES" sz="3600" b="1" dirty="0">
                <a:solidFill>
                  <a:schemeClr val="tx1">
                    <a:lumMod val="75000"/>
                    <a:lumOff val="25000"/>
                  </a:schemeClr>
                </a:solidFill>
                <a:latin typeface="Work Sans" pitchFamily="2" charset="77"/>
              </a:rPr>
            </a:br>
            <a:r>
              <a:rPr lang="es-ES" sz="4800" b="1" dirty="0">
                <a:solidFill>
                  <a:schemeClr val="tx1">
                    <a:lumMod val="75000"/>
                    <a:lumOff val="25000"/>
                  </a:schemeClr>
                </a:solidFill>
                <a:latin typeface="Work Sans" pitchFamily="2" charset="77"/>
              </a:rPr>
              <a:t>Pro</a:t>
            </a:r>
            <a:endParaRPr lang="es-ES" sz="4000" b="1" dirty="0">
              <a:solidFill>
                <a:schemeClr val="tx1">
                  <a:lumMod val="75000"/>
                  <a:lumOff val="25000"/>
                </a:schemeClr>
              </a:solidFill>
              <a:latin typeface="Work Sans" pitchFamily="2" charset="77"/>
            </a:endParaRPr>
          </a:p>
        </p:txBody>
      </p:sp>
      <p:pic>
        <p:nvPicPr>
          <p:cNvPr id="6" name="Imagen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7216" y="2273068"/>
            <a:ext cx="2081245" cy="2034866"/>
          </a:xfrm>
          <a:prstGeom prst="rect">
            <a:avLst/>
          </a:prstGeom>
        </p:spPr>
      </p:pic>
      <p:pic>
        <p:nvPicPr>
          <p:cNvPr id="3" name="Imagen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68007" y="2392529"/>
            <a:ext cx="4044919" cy="1795944"/>
          </a:xfrm>
          <a:prstGeom prst="rect">
            <a:avLst/>
          </a:prstGeom>
        </p:spPr>
      </p:pic>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F</a:t>
            </a:r>
            <a:r>
              <a:rPr lang="es-CO" b="1" dirty="0" err="1">
                <a:solidFill>
                  <a:schemeClr val="bg1"/>
                </a:solidFill>
                <a:latin typeface="Work Sans Medium" pitchFamily="2" charset="77"/>
              </a:rPr>
              <a:t>rontend</a:t>
            </a:r>
            <a:r>
              <a:rPr lang="es-CO" b="1" dirty="0">
                <a:solidFill>
                  <a:schemeClr val="bg1"/>
                </a:solidFill>
                <a:latin typeface="Work Sans Medium" pitchFamily="2" charset="77"/>
              </a:rPr>
              <a:t> </a:t>
            </a:r>
            <a:r>
              <a:rPr lang="es-CO" b="1" dirty="0" err="1">
                <a:solidFill>
                  <a:schemeClr val="bg1"/>
                </a:solidFill>
                <a:latin typeface="Work Sans Medium" pitchFamily="2" charset="77"/>
              </a:rPr>
              <a:t>Movil</a:t>
            </a:r>
            <a:r>
              <a:rPr lang="es-CO" b="1" dirty="0">
                <a:solidFill>
                  <a:schemeClr val="bg1"/>
                </a:solidFill>
                <a:latin typeface="Work Sans Medium" pitchFamily="2" charset="77"/>
              </a:rPr>
              <a:t> Consumiendo</a:t>
            </a:r>
            <a:br>
              <a:rPr lang="es-CO" b="1" dirty="0">
                <a:solidFill>
                  <a:schemeClr val="bg1"/>
                </a:solidFill>
                <a:latin typeface="Work Sans Medium" pitchFamily="2" charset="77"/>
              </a:rPr>
            </a:br>
            <a:r>
              <a:rPr lang="es-CO" b="1" dirty="0">
                <a:solidFill>
                  <a:schemeClr val="bg1"/>
                </a:solidFill>
                <a:latin typeface="Work Sans Medium" pitchFamily="2" charset="77"/>
              </a:rPr>
              <a:t>API</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extLst>
              <a:ext uri="{FF2B5EF4-FFF2-40B4-BE49-F238E27FC236}">
                <a16:creationId xmlns:a16="http://schemas.microsoft.com/office/drawing/2014/main" id="{B54D31C7-1FC3-4BE9-A019-FF144F5CA91A}"/>
              </a:ext>
            </a:extLst>
          </p:cNvPr>
          <p:cNvPicPr>
            <a:picLocks noChangeAspect="1"/>
          </p:cNvPicPr>
          <p:nvPr/>
        </p:nvPicPr>
        <p:blipFill>
          <a:blip r:embed="rId3"/>
          <a:stretch>
            <a:fillRect/>
          </a:stretch>
        </p:blipFill>
        <p:spPr>
          <a:xfrm>
            <a:off x="2313712" y="1436044"/>
            <a:ext cx="2948188" cy="5348056"/>
          </a:xfrm>
          <a:prstGeom prst="rect">
            <a:avLst/>
          </a:prstGeom>
        </p:spPr>
      </p:pic>
      <p:pic>
        <p:nvPicPr>
          <p:cNvPr id="8" name="Imagen 7">
            <a:hlinkClick r:id="rId4"/>
            <a:extLst>
              <a:ext uri="{FF2B5EF4-FFF2-40B4-BE49-F238E27FC236}">
                <a16:creationId xmlns:a16="http://schemas.microsoft.com/office/drawing/2014/main" id="{4327769E-779E-470C-BAD6-3A5591107E7B}"/>
              </a:ext>
            </a:extLst>
          </p:cNvPr>
          <p:cNvPicPr>
            <a:picLocks noChangeAspect="1"/>
          </p:cNvPicPr>
          <p:nvPr/>
        </p:nvPicPr>
        <p:blipFill>
          <a:blip r:embed="rId5"/>
          <a:stretch>
            <a:fillRect/>
          </a:stretch>
        </p:blipFill>
        <p:spPr>
          <a:xfrm>
            <a:off x="5560926" y="2028258"/>
            <a:ext cx="5948039" cy="4163627"/>
          </a:xfrm>
          <a:prstGeom prst="rect">
            <a:avLst/>
          </a:prstGeom>
        </p:spPr>
      </p:pic>
    </p:spTree>
    <p:extLst>
      <p:ext uri="{BB962C8B-B14F-4D97-AF65-F5344CB8AC3E}">
        <p14:creationId xmlns:p14="http://schemas.microsoft.com/office/powerpoint/2010/main" val="5757128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A</a:t>
            </a:r>
            <a:r>
              <a:rPr lang="es-CO" b="1" dirty="0" err="1">
                <a:solidFill>
                  <a:schemeClr val="bg1"/>
                </a:solidFill>
                <a:latin typeface="Work Sans Medium" pitchFamily="2" charset="77"/>
              </a:rPr>
              <a:t>PIs</a:t>
            </a:r>
            <a:r>
              <a:rPr lang="es-CO" b="1" dirty="0">
                <a:solidFill>
                  <a:schemeClr val="bg1"/>
                </a:solidFill>
                <a:latin typeface="Work Sans Medium" pitchFamily="2" charset="77"/>
              </a:rPr>
              <a:t> Documentadas</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extLst>
              <a:ext uri="{FF2B5EF4-FFF2-40B4-BE49-F238E27FC236}">
                <a16:creationId xmlns:a16="http://schemas.microsoft.com/office/drawing/2014/main" id="{E4EC424A-1CEC-4822-AB29-DE41CA20FC5E}"/>
              </a:ext>
            </a:extLst>
          </p:cNvPr>
          <p:cNvPicPr>
            <a:picLocks noChangeAspect="1"/>
          </p:cNvPicPr>
          <p:nvPr/>
        </p:nvPicPr>
        <p:blipFill>
          <a:blip r:embed="rId3"/>
          <a:stretch>
            <a:fillRect/>
          </a:stretch>
        </p:blipFill>
        <p:spPr>
          <a:xfrm>
            <a:off x="132516" y="2539477"/>
            <a:ext cx="6364451" cy="2978258"/>
          </a:xfrm>
          <a:prstGeom prst="rect">
            <a:avLst/>
          </a:prstGeom>
        </p:spPr>
      </p:pic>
      <p:pic>
        <p:nvPicPr>
          <p:cNvPr id="8" name="Imagen 7">
            <a:hlinkClick r:id="rId4"/>
            <a:extLst>
              <a:ext uri="{FF2B5EF4-FFF2-40B4-BE49-F238E27FC236}">
                <a16:creationId xmlns:a16="http://schemas.microsoft.com/office/drawing/2014/main" id="{0D2375C2-01EE-4C29-88FB-8BFA316A4AD1}"/>
              </a:ext>
            </a:extLst>
          </p:cNvPr>
          <p:cNvPicPr>
            <a:picLocks noChangeAspect="1"/>
          </p:cNvPicPr>
          <p:nvPr/>
        </p:nvPicPr>
        <p:blipFill>
          <a:blip r:embed="rId5"/>
          <a:stretch>
            <a:fillRect/>
          </a:stretch>
        </p:blipFill>
        <p:spPr>
          <a:xfrm>
            <a:off x="6496967" y="2539477"/>
            <a:ext cx="5359127" cy="2978258"/>
          </a:xfrm>
          <a:prstGeom prst="rect">
            <a:avLst/>
          </a:prstGeom>
        </p:spPr>
      </p:pic>
      <p:sp>
        <p:nvSpPr>
          <p:cNvPr id="9" name="CuadroTexto 8">
            <a:extLst>
              <a:ext uri="{FF2B5EF4-FFF2-40B4-BE49-F238E27FC236}">
                <a16:creationId xmlns:a16="http://schemas.microsoft.com/office/drawing/2014/main" id="{2018266A-F942-40A1-8D84-C2B9930F398B}"/>
              </a:ext>
            </a:extLst>
          </p:cNvPr>
          <p:cNvSpPr txBox="1"/>
          <p:nvPr/>
        </p:nvSpPr>
        <p:spPr>
          <a:xfrm>
            <a:off x="456236" y="5903650"/>
            <a:ext cx="11182389" cy="646331"/>
          </a:xfrm>
          <a:prstGeom prst="rect">
            <a:avLst/>
          </a:prstGeom>
          <a:noFill/>
        </p:spPr>
        <p:txBody>
          <a:bodyPr wrap="square" rtlCol="0">
            <a:spAutoFit/>
          </a:bodyPr>
          <a:lstStyle/>
          <a:p>
            <a:r>
              <a:rPr lang="es-MX" b="1" dirty="0">
                <a:latin typeface="Work Sans Light" pitchFamily="2" charset="0"/>
              </a:rPr>
              <a:t>Documentación API Web: </a:t>
            </a:r>
            <a:r>
              <a:rPr lang="es-MX" b="1" dirty="0">
                <a:latin typeface="Work Sans Light" pitchFamily="2" charset="0"/>
                <a:hlinkClick r:id="rId6"/>
              </a:rPr>
              <a:t>http://localhost:4000/api-docs</a:t>
            </a:r>
            <a:r>
              <a:rPr lang="es-MX" b="1" dirty="0">
                <a:latin typeface="Work Sans Light" pitchFamily="2" charset="0"/>
              </a:rPr>
              <a:t> </a:t>
            </a:r>
          </a:p>
          <a:p>
            <a:r>
              <a:rPr lang="es-MX" b="1" dirty="0">
                <a:latin typeface="Work Sans Light" pitchFamily="2" charset="0"/>
              </a:rPr>
              <a:t>Documentación API Móvil: </a:t>
            </a:r>
            <a:r>
              <a:rPr lang="es-MX" b="1" dirty="0">
                <a:latin typeface="Work Sans Light" pitchFamily="2" charset="0"/>
                <a:hlinkClick r:id="rId7"/>
              </a:rPr>
              <a:t>http://192.168.80.15:3000/api-docs</a:t>
            </a:r>
            <a:r>
              <a:rPr lang="es-MX" b="1" dirty="0">
                <a:latin typeface="Work Sans Light" pitchFamily="2" charset="0"/>
              </a:rPr>
              <a:t> </a:t>
            </a:r>
            <a:endParaRPr lang="es-CO" b="1" dirty="0">
              <a:latin typeface="Work Sans Light" pitchFamily="2" charset="0"/>
            </a:endParaRPr>
          </a:p>
        </p:txBody>
      </p:sp>
    </p:spTree>
    <p:extLst>
      <p:ext uri="{BB962C8B-B14F-4D97-AF65-F5344CB8AC3E}">
        <p14:creationId xmlns:p14="http://schemas.microsoft.com/office/powerpoint/2010/main" val="42630676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Modelo de Calidad</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extLst>
              <a:ext uri="{FF2B5EF4-FFF2-40B4-BE49-F238E27FC236}">
                <a16:creationId xmlns:a16="http://schemas.microsoft.com/office/drawing/2014/main" id="{42E5E17A-6693-4642-83C4-02CFCC6F80CC}"/>
              </a:ext>
            </a:extLst>
          </p:cNvPr>
          <p:cNvPicPr>
            <a:picLocks noChangeAspect="1"/>
          </p:cNvPicPr>
          <p:nvPr/>
        </p:nvPicPr>
        <p:blipFill>
          <a:blip r:embed="rId3"/>
          <a:stretch>
            <a:fillRect/>
          </a:stretch>
        </p:blipFill>
        <p:spPr>
          <a:xfrm>
            <a:off x="2482564" y="1620129"/>
            <a:ext cx="6462944" cy="3617741"/>
          </a:xfrm>
          <a:prstGeom prst="rect">
            <a:avLst/>
          </a:prstGeom>
        </p:spPr>
      </p:pic>
      <p:sp>
        <p:nvSpPr>
          <p:cNvPr id="8" name="CuadroTexto 7">
            <a:extLst>
              <a:ext uri="{FF2B5EF4-FFF2-40B4-BE49-F238E27FC236}">
                <a16:creationId xmlns:a16="http://schemas.microsoft.com/office/drawing/2014/main" id="{E58485A2-93D9-4DA8-84BB-F368F8870AE1}"/>
              </a:ext>
            </a:extLst>
          </p:cNvPr>
          <p:cNvSpPr txBox="1"/>
          <p:nvPr/>
        </p:nvSpPr>
        <p:spPr>
          <a:xfrm>
            <a:off x="1208558" y="5584054"/>
            <a:ext cx="9490230" cy="923330"/>
          </a:xfrm>
          <a:prstGeom prst="rect">
            <a:avLst/>
          </a:prstGeom>
          <a:noFill/>
        </p:spPr>
        <p:txBody>
          <a:bodyPr wrap="square" rtlCol="0">
            <a:spAutoFit/>
          </a:bodyPr>
          <a:lstStyle/>
          <a:p>
            <a:r>
              <a:rPr lang="es-MX" b="1" dirty="0">
                <a:latin typeface="Work Sans Light" pitchFamily="2" charset="0"/>
              </a:rPr>
              <a:t>Enlace de presentación: </a:t>
            </a:r>
            <a:r>
              <a:rPr lang="es-MX" b="1" dirty="0">
                <a:latin typeface="Work Sans Light" pitchFamily="2" charset="0"/>
                <a:hlinkClick r:id="rId4"/>
              </a:rPr>
              <a:t>https://github.com/FGFERNAN/TaskMasterPro/blob/main/docs/trim04/04_Modelo_de_Calidad/Modelo%20de%20Calidad.pdf</a:t>
            </a:r>
            <a:r>
              <a:rPr lang="es-MX" b="1" dirty="0">
                <a:latin typeface="Work Sans Light" pitchFamily="2" charset="0"/>
              </a:rPr>
              <a:t>     </a:t>
            </a:r>
            <a:endParaRPr lang="es-CO" b="1" dirty="0">
              <a:latin typeface="Work Sans Light" pitchFamily="2" charset="0"/>
            </a:endParaRPr>
          </a:p>
        </p:txBody>
      </p:sp>
    </p:spTree>
    <p:extLst>
      <p:ext uri="{BB962C8B-B14F-4D97-AF65-F5344CB8AC3E}">
        <p14:creationId xmlns:p14="http://schemas.microsoft.com/office/powerpoint/2010/main" val="17656009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M</a:t>
            </a:r>
            <a:r>
              <a:rPr lang="es-CO" b="1" dirty="0" err="1">
                <a:solidFill>
                  <a:schemeClr val="bg1"/>
                </a:solidFill>
                <a:latin typeface="Work Sans Medium" pitchFamily="2" charset="77"/>
              </a:rPr>
              <a:t>etodología</a:t>
            </a:r>
            <a:r>
              <a:rPr lang="es-CO" b="1" dirty="0">
                <a:solidFill>
                  <a:schemeClr val="bg1"/>
                </a:solidFill>
                <a:latin typeface="Work Sans Medium" pitchFamily="2" charset="77"/>
              </a:rPr>
              <a:t> Ágil en Móvil </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hlinkClick r:id="rId3"/>
            <a:extLst>
              <a:ext uri="{FF2B5EF4-FFF2-40B4-BE49-F238E27FC236}">
                <a16:creationId xmlns:a16="http://schemas.microsoft.com/office/drawing/2014/main" id="{6B07B0E0-D134-4455-AD0F-CC057F74F610}"/>
              </a:ext>
            </a:extLst>
          </p:cNvPr>
          <p:cNvPicPr>
            <a:picLocks noChangeAspect="1"/>
          </p:cNvPicPr>
          <p:nvPr/>
        </p:nvPicPr>
        <p:blipFill>
          <a:blip r:embed="rId4"/>
          <a:stretch>
            <a:fillRect/>
          </a:stretch>
        </p:blipFill>
        <p:spPr>
          <a:xfrm>
            <a:off x="2089946" y="1597292"/>
            <a:ext cx="7248180" cy="4736131"/>
          </a:xfrm>
          <a:prstGeom prst="rect">
            <a:avLst/>
          </a:prstGeom>
        </p:spPr>
      </p:pic>
    </p:spTree>
    <p:extLst>
      <p:ext uri="{BB962C8B-B14F-4D97-AF65-F5344CB8AC3E}">
        <p14:creationId xmlns:p14="http://schemas.microsoft.com/office/powerpoint/2010/main" val="29372684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b="1" dirty="0">
                <a:solidFill>
                  <a:schemeClr val="bg1"/>
                </a:solidFill>
                <a:latin typeface="Work Sans Medium" pitchFamily="2" charset="77"/>
              </a:rPr>
              <a:t>Entregables Proyecto Formativo</a:t>
            </a:r>
            <a:br>
              <a:rPr lang="es-ES" sz="3200" b="1" dirty="0">
                <a:solidFill>
                  <a:schemeClr val="bg1"/>
                </a:solidFill>
                <a:latin typeface="Work Sans Medium" pitchFamily="2" charset="77"/>
              </a:rPr>
            </a:br>
            <a:r>
              <a:rPr lang="es-ES" sz="3200" b="1" dirty="0">
                <a:solidFill>
                  <a:schemeClr val="bg1"/>
                </a:solidFill>
                <a:latin typeface="Work Sans Medium" pitchFamily="2" charset="77"/>
              </a:rPr>
              <a:t>por Trimestre</a:t>
            </a:r>
            <a:endParaRPr lang="es-CO" sz="3200" b="1" dirty="0">
              <a:solidFill>
                <a:schemeClr val="bg1"/>
              </a:solidFill>
              <a:latin typeface="Work Sans Medium" pitchFamily="2" charset="77"/>
            </a:endParaRPr>
          </a:p>
        </p:txBody>
      </p:sp>
      <p:sp>
        <p:nvSpPr>
          <p:cNvPr id="7" name="CuadroTexto 6">
            <a:extLst>
              <a:ext uri="{FF2B5EF4-FFF2-40B4-BE49-F238E27FC236}">
                <a16:creationId xmlns:a16="http://schemas.microsoft.com/office/drawing/2014/main" id="{61E176E7-6E48-7043-4A78-359C9D31D057}"/>
              </a:ext>
            </a:extLst>
          </p:cNvPr>
          <p:cNvSpPr txBox="1"/>
          <p:nvPr/>
        </p:nvSpPr>
        <p:spPr>
          <a:xfrm>
            <a:off x="1366063" y="1881018"/>
            <a:ext cx="3854368" cy="1600438"/>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hlinkClick r:id="rId3"/>
              </a:rPr>
              <a:t>Plan de Proyecto </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4"/>
              </a:rPr>
              <a:t>Levantamiento de Información</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5"/>
              </a:rPr>
              <a:t>Diagrama de Procesos</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6"/>
              </a:rPr>
              <a:t>IEEE-830 o Historias de Usuario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7"/>
              </a:rPr>
              <a:t>Diagrama Casos de Uso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8"/>
              </a:rPr>
              <a:t>Casos de Uso Extendido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9"/>
              </a:rPr>
              <a:t>Prototipo No Funcional</a:t>
            </a:r>
            <a:endParaRPr lang="es-ES" sz="1400" dirty="0">
              <a:latin typeface="Work Sans Light" pitchFamily="2" charset="77"/>
            </a:endParaRPr>
          </a:p>
        </p:txBody>
      </p:sp>
      <p:grpSp>
        <p:nvGrpSpPr>
          <p:cNvPr id="12" name="Grupo 11">
            <a:extLst>
              <a:ext uri="{FF2B5EF4-FFF2-40B4-BE49-F238E27FC236}">
                <a16:creationId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id="{DA55306B-6A90-067D-7E3E-9A883AF81519}"/>
              </a:ext>
            </a:extLst>
          </p:cNvPr>
          <p:cNvSpPr txBox="1"/>
          <p:nvPr/>
        </p:nvSpPr>
        <p:spPr>
          <a:xfrm>
            <a:off x="1366063" y="4602498"/>
            <a:ext cx="3854368" cy="138499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hlinkClick r:id="rId10"/>
              </a:rPr>
              <a:t>Presentación Proyecto</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1"/>
              </a:rPr>
              <a:t>Fichas Técnicas</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2"/>
              </a:rPr>
              <a:t>Estimación de Costos</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3"/>
              </a:rPr>
              <a:t>Diagrama de Clases</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4"/>
              </a:rPr>
              <a:t>Diagrama de Despliegue</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5"/>
              </a:rPr>
              <a:t>Prototipo</a:t>
            </a:r>
            <a:endParaRPr lang="es-MX" sz="1400" dirty="0">
              <a:latin typeface="Work Sans Light" pitchFamily="2" charset="77"/>
            </a:endParaRPr>
          </a:p>
        </p:txBody>
      </p:sp>
      <p:grpSp>
        <p:nvGrpSpPr>
          <p:cNvPr id="14" name="Grupo 13">
            <a:extLst>
              <a:ext uri="{FF2B5EF4-FFF2-40B4-BE49-F238E27FC236}">
                <a16:creationId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id="{A3825B01-EA75-13DA-930E-0E7065456FC4}"/>
              </a:ext>
            </a:extLst>
          </p:cNvPr>
          <p:cNvGrpSpPr/>
          <p:nvPr/>
        </p:nvGrpSpPr>
        <p:grpSpPr>
          <a:xfrm>
            <a:off x="4902545" y="2675450"/>
            <a:ext cx="3239167" cy="347863"/>
            <a:chOff x="668953" y="1494678"/>
            <a:chExt cx="3239167" cy="347863"/>
          </a:xfrm>
        </p:grpSpPr>
        <p:sp>
          <p:nvSpPr>
            <p:cNvPr id="10" name="Rectángulo 9">
              <a:extLst>
                <a:ext uri="{FF2B5EF4-FFF2-40B4-BE49-F238E27FC236}">
                  <a16:creationId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id="{9BECBF41-5245-C57F-50B5-C5EEB7FC3623}"/>
              </a:ext>
            </a:extLst>
          </p:cNvPr>
          <p:cNvSpPr txBox="1"/>
          <p:nvPr/>
        </p:nvSpPr>
        <p:spPr>
          <a:xfrm>
            <a:off x="5138058" y="3023313"/>
            <a:ext cx="3854368" cy="2031325"/>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hlinkClick r:id="rId16"/>
              </a:rPr>
              <a:t>Presentación Proyecto</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17"/>
              </a:rPr>
              <a:t>Planificación de un proyecto de </a:t>
            </a:r>
            <a:br>
              <a:rPr lang="es-MX" sz="1400" dirty="0">
                <a:latin typeface="Work Sans Light" pitchFamily="2" charset="77"/>
                <a:hlinkClick r:id="rId17"/>
              </a:rPr>
            </a:br>
            <a:r>
              <a:rPr lang="es-MX" sz="1400" dirty="0">
                <a:latin typeface="Work Sans Light" pitchFamily="2" charset="77"/>
                <a:hlinkClick r:id="rId17"/>
              </a:rPr>
              <a:t>software</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18"/>
              </a:rPr>
              <a:t>Base de Datos</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19"/>
              </a:rPr>
              <a:t>Encriptación de Contraseñas</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0"/>
              </a:rPr>
              <a:t>Backend</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1"/>
              </a:rPr>
              <a:t>Frontend</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2"/>
              </a:rPr>
              <a:t>API</a:t>
            </a:r>
            <a:endParaRPr lang="es-MX" sz="1400" dirty="0">
              <a:latin typeface="Work Sans Light" pitchFamily="2" charset="77"/>
            </a:endParaRPr>
          </a:p>
          <a:p>
            <a:pPr marL="171450" indent="-171450">
              <a:buFont typeface="Arial" panose="020B0604020202020204" pitchFamily="34" charset="0"/>
              <a:buChar char="•"/>
            </a:pPr>
            <a:endParaRPr lang="es-MX" sz="1400" dirty="0">
              <a:latin typeface="Work Sans Light" pitchFamily="2" charset="77"/>
            </a:endParaRPr>
          </a:p>
        </p:txBody>
      </p:sp>
      <p:grpSp>
        <p:nvGrpSpPr>
          <p:cNvPr id="18" name="Grupo 17">
            <a:extLst>
              <a:ext uri="{FF2B5EF4-FFF2-40B4-BE49-F238E27FC236}">
                <a16:creationId xmlns:a16="http://schemas.microsoft.com/office/drawing/2014/main" id="{FCE1BD1E-1D51-E6AF-F105-4076FC2D57D5}"/>
              </a:ext>
            </a:extLst>
          </p:cNvPr>
          <p:cNvGrpSpPr/>
          <p:nvPr/>
        </p:nvGrpSpPr>
        <p:grpSpPr>
          <a:xfrm>
            <a:off x="4902544" y="4739083"/>
            <a:ext cx="3239167" cy="330999"/>
            <a:chOff x="661942" y="1511542"/>
            <a:chExt cx="3239167" cy="330999"/>
          </a:xfrm>
        </p:grpSpPr>
        <p:sp>
          <p:nvSpPr>
            <p:cNvPr id="19" name="Rectángulo 18">
              <a:extLst>
                <a:ext uri="{FF2B5EF4-FFF2-40B4-BE49-F238E27FC236}">
                  <a16:creationId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a16="http://schemas.microsoft.com/office/drawing/2014/main" id="{D72BC5B6-99EB-82E2-EF05-9C929BA4026B}"/>
                </a:ext>
              </a:extLst>
            </p:cNvPr>
            <p:cNvSpPr txBox="1">
              <a:spLocks/>
            </p:cNvSpPr>
            <p:nvPr/>
          </p:nvSpPr>
          <p:spPr>
            <a:xfrm>
              <a:off x="661942" y="1511542"/>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a16="http://schemas.microsoft.com/office/drawing/2014/main" id="{FB827742-8BEF-4F91-027F-86DDB60084FD}"/>
              </a:ext>
            </a:extLst>
          </p:cNvPr>
          <p:cNvSpPr txBox="1"/>
          <p:nvPr/>
        </p:nvSpPr>
        <p:spPr>
          <a:xfrm>
            <a:off x="5138058" y="5219739"/>
            <a:ext cx="3854368" cy="1384995"/>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Presentación Proyecto </a:t>
            </a:r>
          </a:p>
          <a:p>
            <a:pPr marL="171450" indent="-171450">
              <a:buFont typeface="Arial" panose="020B0604020202020204" pitchFamily="34" charset="0"/>
              <a:buChar char="•"/>
            </a:pPr>
            <a:r>
              <a:rPr lang="es-MX" sz="1400" dirty="0">
                <a:latin typeface="Work Sans Light" pitchFamily="2" charset="77"/>
                <a:hlinkClick r:id="rId23"/>
              </a:rPr>
              <a:t>Frontend Web Consumiendo API</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4"/>
              </a:rPr>
              <a:t>Frontend Móvil Consumiendo API</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5"/>
              </a:rPr>
              <a:t>APIs Documentadas</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6"/>
              </a:rPr>
              <a:t>Modelo de Calidad</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7"/>
              </a:rPr>
              <a:t>Metodología Ágil</a:t>
            </a:r>
            <a:endParaRPr lang="es-MX" sz="1400" dirty="0">
              <a:latin typeface="Work Sans Light" pitchFamily="2" charset="77"/>
            </a:endParaRPr>
          </a:p>
        </p:txBody>
      </p:sp>
      <p:grpSp>
        <p:nvGrpSpPr>
          <p:cNvPr id="22" name="Grupo 21">
            <a:extLst>
              <a:ext uri="{FF2B5EF4-FFF2-40B4-BE49-F238E27FC236}">
                <a16:creationId xmlns:a16="http://schemas.microsoft.com/office/drawing/2014/main" id="{648580DD-9095-EA4C-4032-6CDC04F6E419}"/>
              </a:ext>
            </a:extLst>
          </p:cNvPr>
          <p:cNvGrpSpPr/>
          <p:nvPr/>
        </p:nvGrpSpPr>
        <p:grpSpPr>
          <a:xfrm>
            <a:off x="8350341" y="3568215"/>
            <a:ext cx="3239167" cy="347863"/>
            <a:chOff x="668953" y="1494678"/>
            <a:chExt cx="3239167" cy="347863"/>
          </a:xfrm>
        </p:grpSpPr>
        <p:sp>
          <p:nvSpPr>
            <p:cNvPr id="23" name="Rectángulo 22">
              <a:extLst>
                <a:ext uri="{FF2B5EF4-FFF2-40B4-BE49-F238E27FC236}">
                  <a16:creationId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Quinto Trimestre</a:t>
              </a:r>
            </a:p>
          </p:txBody>
        </p:sp>
      </p:grpSp>
      <p:sp>
        <p:nvSpPr>
          <p:cNvPr id="25" name="CuadroTexto 24">
            <a:extLst>
              <a:ext uri="{FF2B5EF4-FFF2-40B4-BE49-F238E27FC236}">
                <a16:creationId xmlns:a16="http://schemas.microsoft.com/office/drawing/2014/main" id="{ECCF2336-24C1-7B7D-C6B6-ECB6A1DAFDEA}"/>
              </a:ext>
            </a:extLst>
          </p:cNvPr>
          <p:cNvSpPr txBox="1"/>
          <p:nvPr/>
        </p:nvSpPr>
        <p:spPr>
          <a:xfrm>
            <a:off x="8578844" y="4065735"/>
            <a:ext cx="2750090"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a:t>
            </a:r>
            <a:r>
              <a:rPr lang="es-MX" sz="1400">
                <a:latin typeface="Work Sans Light" pitchFamily="2" charset="77"/>
              </a:rPr>
              <a:t>Web – Servidor </a:t>
            </a:r>
            <a:r>
              <a:rPr lang="es-MX" sz="1400" dirty="0">
                <a:latin typeface="Work Sans Light" pitchFamily="2" charset="77"/>
              </a:rPr>
              <a:t>Externo</a:t>
            </a:r>
          </a:p>
        </p:txBody>
      </p:sp>
      <p:pic>
        <p:nvPicPr>
          <p:cNvPr id="27" name="Imagen 26"/>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431092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2882623" y="675443"/>
            <a:ext cx="6426759" cy="1200329"/>
          </a:xfrm>
          <a:prstGeom prst="rect">
            <a:avLst/>
          </a:prstGeom>
          <a:noFill/>
        </p:spPr>
        <p:txBody>
          <a:bodyPr wrap="none" rtlCol="0">
            <a:spAutoFit/>
          </a:bodyPr>
          <a:lstStyle/>
          <a:p>
            <a:pPr algn="ctr"/>
            <a:r>
              <a:rPr lang="es-CO" sz="7200" dirty="0">
                <a:solidFill>
                  <a:schemeClr val="bg1"/>
                </a:solidFill>
                <a:effectLst>
                  <a:outerShdw blurRad="38100" dist="38100" dir="2700000" algn="tl">
                    <a:srgbClr val="000000">
                      <a:alpha val="43137"/>
                    </a:srgbClr>
                  </a:outerShdw>
                </a:effectLst>
                <a:latin typeface="Work Sans Light" pitchFamily="2" charset="77"/>
              </a:rPr>
              <a:t>TaskMaster Pro</a:t>
            </a: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6" y="2660214"/>
            <a:ext cx="3854368" cy="1323439"/>
          </a:xfrm>
          <a:prstGeom prst="rect">
            <a:avLst/>
          </a:prstGeom>
          <a:noFill/>
        </p:spPr>
        <p:txBody>
          <a:bodyPr wrap="square" rtlCol="0">
            <a:spAutoFit/>
          </a:bodyPr>
          <a:lstStyle/>
          <a:p>
            <a:pPr algn="ctr"/>
            <a:r>
              <a:rPr lang="es-ES" sz="2000" dirty="0">
                <a:solidFill>
                  <a:schemeClr val="bg1"/>
                </a:solidFill>
                <a:effectLst>
                  <a:outerShdw blurRad="38100" dist="38100" dir="2700000" algn="tl">
                    <a:srgbClr val="000000">
                      <a:alpha val="43137"/>
                    </a:srgbClr>
                  </a:outerShdw>
                </a:effectLst>
                <a:latin typeface="Work Sans Light" pitchFamily="2" charset="77"/>
              </a:rPr>
              <a:t>Garcia Salazar Johan Felipe</a:t>
            </a:r>
          </a:p>
          <a:p>
            <a:pPr algn="ctr"/>
            <a:r>
              <a:rPr lang="es-ES" sz="2000" dirty="0">
                <a:solidFill>
                  <a:schemeClr val="bg1"/>
                </a:solidFill>
                <a:effectLst>
                  <a:outerShdw blurRad="38100" dist="38100" dir="2700000" algn="tl">
                    <a:srgbClr val="000000">
                      <a:alpha val="43137"/>
                    </a:srgbClr>
                  </a:outerShdw>
                </a:effectLst>
                <a:latin typeface="Work Sans Light" pitchFamily="2" charset="77"/>
              </a:rPr>
              <a:t>Garzón Perea Andrés Julián</a:t>
            </a:r>
          </a:p>
          <a:p>
            <a:pPr algn="ctr"/>
            <a:r>
              <a:rPr lang="es-ES" sz="2000" dirty="0">
                <a:solidFill>
                  <a:schemeClr val="bg1"/>
                </a:solidFill>
                <a:effectLst>
                  <a:outerShdw blurRad="38100" dist="38100" dir="2700000" algn="tl">
                    <a:srgbClr val="000000">
                      <a:alpha val="43137"/>
                    </a:srgbClr>
                  </a:outerShdw>
                </a:effectLst>
                <a:latin typeface="Work Sans Light" pitchFamily="2" charset="77"/>
              </a:rPr>
              <a:t>Bernal Ávila Nikole Camila</a:t>
            </a:r>
            <a:br>
              <a:rPr lang="es-ES" sz="2000" dirty="0">
                <a:solidFill>
                  <a:schemeClr val="bg1"/>
                </a:solidFill>
                <a:effectLst>
                  <a:outerShdw blurRad="38100" dist="38100" dir="2700000" algn="tl">
                    <a:srgbClr val="000000">
                      <a:alpha val="43137"/>
                    </a:srgbClr>
                  </a:outerShdw>
                </a:effectLst>
                <a:latin typeface="Work Sans Light" pitchFamily="2" charset="77"/>
              </a:rPr>
            </a:br>
            <a:r>
              <a:rPr lang="es-ES" sz="2000" dirty="0">
                <a:solidFill>
                  <a:schemeClr val="bg1"/>
                </a:solidFill>
                <a:effectLst>
                  <a:outerShdw blurRad="38100" dist="38100" dir="2700000" algn="tl">
                    <a:srgbClr val="000000">
                      <a:alpha val="43137"/>
                    </a:srgbClr>
                  </a:outerShdw>
                </a:effectLst>
                <a:latin typeface="Work Sans Light" pitchFamily="2" charset="77"/>
              </a:rPr>
              <a:t>Triana Bustos Erika Daniela</a:t>
            </a:r>
            <a:endParaRPr lang="es-CO" sz="20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Tecnólogo en Análisis y Desarrollo de Software - ADSO, Tercer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Diego Casallas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10 de diciembre de 2024</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A97DC05-4A6B-3E0B-D2C7-E6FB8FE7B99F}"/>
              </a:ext>
            </a:extLst>
          </p:cNvPr>
          <p:cNvPicPr>
            <a:picLocks noChangeAspect="1"/>
          </p:cNvPicPr>
          <p:nvPr/>
        </p:nvPicPr>
        <p:blipFill>
          <a:blip r:embed="rId4"/>
          <a:stretch>
            <a:fillRect/>
          </a:stretch>
        </p:blipFill>
        <p:spPr>
          <a:xfrm>
            <a:off x="3657599" y="-68162"/>
            <a:ext cx="10491486" cy="6994324"/>
          </a:xfrm>
          <a:prstGeom prst="rect">
            <a:avLst/>
          </a:prstGeom>
        </p:spPr>
      </p:pic>
      <p:sp>
        <p:nvSpPr>
          <p:cNvPr id="6" name="Rectángulo 5">
            <a:extLst>
              <a:ext uri="{FF2B5EF4-FFF2-40B4-BE49-F238E27FC236}">
                <a16:creationId xmlns:a16="http://schemas.microsoft.com/office/drawing/2014/main" id="{B65FDE73-C641-1100-C209-6B5902DCC3EC}"/>
              </a:ext>
            </a:extLst>
          </p:cNvPr>
          <p:cNvSpPr/>
          <p:nvPr/>
        </p:nvSpPr>
        <p:spPr>
          <a:xfrm>
            <a:off x="1315709" y="373180"/>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315709" y="116766"/>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689107" y="753376"/>
            <a:ext cx="4767943" cy="5632311"/>
          </a:xfrm>
          <a:prstGeom prst="rect">
            <a:avLst/>
          </a:prstGeom>
          <a:noFill/>
        </p:spPr>
        <p:txBody>
          <a:bodyPr wrap="square" rtlCol="0">
            <a:spAutoFit/>
          </a:bodyPr>
          <a:lstStyle/>
          <a:p>
            <a:r>
              <a:rPr lang="es-MX" dirty="0">
                <a:latin typeface="Work Sans Light" pitchFamily="2" charset="77"/>
              </a:rPr>
              <a:t>La gestión de proyectos, se enfrenta a grandes retos y desafíos a medida que ha ido en avance la innovación de la tecnología, las diferentes organizaciones se han tenido que adaptar y desarrollar estrategias para la administración de proyectos, esto con el fin de mantener competitividad en el mercado, donde emergen el uso de herramientas digitales constantemente, volviendo necesario su implementación para lograr la eficiencia de sus proyectos.</a:t>
            </a:r>
            <a:br>
              <a:rPr lang="es-MX" dirty="0">
                <a:latin typeface="Work Sans Light" pitchFamily="2" charset="77"/>
              </a:rPr>
            </a:br>
            <a:endParaRPr lang="es-MX" dirty="0">
              <a:latin typeface="Work Sans Light" pitchFamily="2" charset="77"/>
            </a:endParaRPr>
          </a:p>
          <a:p>
            <a:r>
              <a:rPr lang="es-MX" dirty="0">
                <a:latin typeface="Work Sans Light" pitchFamily="2" charset="77"/>
              </a:rPr>
              <a:t>El uso de software de gestión de proyectos ha crecido significativamente en las últimas décadas, trasformando las metodologías y prácticas a la hora de realizar un proyecto, optimizando procesos a las organizaciones de planificación, programación, asignación de recursos, comunicación y documentación en proyectos.</a:t>
            </a:r>
          </a:p>
        </p:txBody>
      </p:sp>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b="1" dirty="0">
                <a:solidFill>
                  <a:schemeClr val="bg1"/>
                </a:solidFill>
                <a:latin typeface="Work Sans Medium" pitchFamily="2" charset="77"/>
              </a:rPr>
              <a:t>TaskMaster Pro</a:t>
            </a:r>
          </a:p>
        </p:txBody>
      </p:sp>
      <p:sp>
        <p:nvSpPr>
          <p:cNvPr id="5" name="CuadroTexto 4">
            <a:extLst>
              <a:ext uri="{FF2B5EF4-FFF2-40B4-BE49-F238E27FC236}">
                <a16:creationId xmlns:a16="http://schemas.microsoft.com/office/drawing/2014/main" id="{7779D7A8-BEDD-C9DB-4CEE-7225220AFBCD}"/>
              </a:ext>
            </a:extLst>
          </p:cNvPr>
          <p:cNvSpPr txBox="1"/>
          <p:nvPr/>
        </p:nvSpPr>
        <p:spPr>
          <a:xfrm>
            <a:off x="6998387" y="940850"/>
            <a:ext cx="5193613" cy="5262979"/>
          </a:xfrm>
          <a:prstGeom prst="rect">
            <a:avLst/>
          </a:prstGeom>
          <a:noFill/>
        </p:spPr>
        <p:txBody>
          <a:bodyPr wrap="square" rtlCol="0">
            <a:spAutoFit/>
          </a:bodyPr>
          <a:lstStyle/>
          <a:p>
            <a:pPr marL="514350" indent="-514350">
              <a:buFont typeface="+mj-lt"/>
              <a:buAutoNum type="arabicPeriod"/>
            </a:pPr>
            <a:r>
              <a:rPr lang="es-CO" sz="2800" b="1" dirty="0">
                <a:solidFill>
                  <a:srgbClr val="FFF5EA"/>
                </a:solidFill>
                <a:latin typeface="Work Sans Light" pitchFamily="2" charset="77"/>
              </a:rPr>
              <a:t>Problema</a:t>
            </a:r>
          </a:p>
          <a:p>
            <a:pPr marL="514350" indent="-514350">
              <a:buFont typeface="+mj-lt"/>
              <a:buAutoNum type="arabicPeriod"/>
            </a:pPr>
            <a:r>
              <a:rPr lang="es-CO" sz="2800" b="1" dirty="0">
                <a:solidFill>
                  <a:srgbClr val="FFF5EA"/>
                </a:solidFill>
                <a:latin typeface="Work Sans Light" pitchFamily="2" charset="77"/>
              </a:rPr>
              <a:t>Objetivos</a:t>
            </a:r>
          </a:p>
          <a:p>
            <a:pPr marL="514350" indent="-514350">
              <a:buFont typeface="+mj-lt"/>
              <a:buAutoNum type="arabicPeriod"/>
            </a:pPr>
            <a:r>
              <a:rPr lang="es-CO" sz="2800" b="1" dirty="0">
                <a:solidFill>
                  <a:srgbClr val="FFF5EA"/>
                </a:solidFill>
                <a:latin typeface="Work Sans Light" pitchFamily="2" charset="77"/>
              </a:rPr>
              <a:t>Justificación</a:t>
            </a:r>
          </a:p>
          <a:p>
            <a:pPr marL="514350" indent="-514350">
              <a:buFont typeface="+mj-lt"/>
              <a:buAutoNum type="arabicPeriod"/>
            </a:pPr>
            <a:r>
              <a:rPr lang="es-CO" sz="2800" b="1" dirty="0">
                <a:solidFill>
                  <a:srgbClr val="FFF5EA"/>
                </a:solidFill>
                <a:latin typeface="Work Sans Light" pitchFamily="2" charset="77"/>
              </a:rPr>
              <a:t>Alcance</a:t>
            </a:r>
          </a:p>
          <a:p>
            <a:pPr marL="514350" indent="-514350">
              <a:buFont typeface="+mj-lt"/>
              <a:buAutoNum type="arabicPeriod"/>
            </a:pPr>
            <a:r>
              <a:rPr lang="es-CO" sz="2800" b="1" dirty="0">
                <a:solidFill>
                  <a:srgbClr val="FFF5EA"/>
                </a:solidFill>
                <a:latin typeface="Work Sans Light" pitchFamily="2" charset="77"/>
              </a:rPr>
              <a:t>Frontend Web consumiendo API </a:t>
            </a:r>
          </a:p>
          <a:p>
            <a:pPr marL="514350" indent="-514350">
              <a:buFont typeface="+mj-lt"/>
              <a:buAutoNum type="arabicPeriod"/>
            </a:pPr>
            <a:r>
              <a:rPr lang="es-CO" sz="2800" b="1" dirty="0">
                <a:solidFill>
                  <a:srgbClr val="FFF5EA"/>
                </a:solidFill>
                <a:latin typeface="Work Sans Light" pitchFamily="2" charset="77"/>
              </a:rPr>
              <a:t>Frontend Móvil consumiendo API</a:t>
            </a:r>
          </a:p>
          <a:p>
            <a:pPr marL="514350" indent="-514350">
              <a:buFont typeface="+mj-lt"/>
              <a:buAutoNum type="arabicPeriod"/>
            </a:pPr>
            <a:r>
              <a:rPr lang="es-CO" sz="2800" b="1" dirty="0" err="1">
                <a:solidFill>
                  <a:srgbClr val="FFF5EA"/>
                </a:solidFill>
                <a:latin typeface="Work Sans Light" pitchFamily="2" charset="77"/>
              </a:rPr>
              <a:t>APIs</a:t>
            </a:r>
            <a:r>
              <a:rPr lang="es-CO" sz="2800" b="1" dirty="0">
                <a:solidFill>
                  <a:srgbClr val="FFF5EA"/>
                </a:solidFill>
                <a:latin typeface="Work Sans Light" pitchFamily="2" charset="77"/>
              </a:rPr>
              <a:t> Documentadas</a:t>
            </a:r>
          </a:p>
          <a:p>
            <a:pPr marL="514350" indent="-514350">
              <a:buFont typeface="+mj-lt"/>
              <a:buAutoNum type="arabicPeriod"/>
            </a:pPr>
            <a:r>
              <a:rPr lang="es-CO" sz="2800" b="1" dirty="0">
                <a:solidFill>
                  <a:srgbClr val="FFF5EA"/>
                </a:solidFill>
                <a:latin typeface="Work Sans Light" pitchFamily="2" charset="77"/>
              </a:rPr>
              <a:t>Modelo de Calidad</a:t>
            </a:r>
          </a:p>
          <a:p>
            <a:pPr marL="514350" indent="-514350">
              <a:buFont typeface="+mj-lt"/>
              <a:buAutoNum type="arabicPeriod"/>
            </a:pPr>
            <a:r>
              <a:rPr lang="es-CO" sz="2800" b="1" dirty="0">
                <a:solidFill>
                  <a:srgbClr val="FFF5EA"/>
                </a:solidFill>
                <a:latin typeface="Work Sans Light" pitchFamily="2" charset="77"/>
              </a:rPr>
              <a:t>Metodología Ágil en Móvil</a:t>
            </a:r>
          </a:p>
          <a:p>
            <a:pPr marL="514350" indent="-514350">
              <a:buFont typeface="+mj-lt"/>
              <a:buAutoNum type="arabicPeriod"/>
            </a:pPr>
            <a:r>
              <a:rPr lang="es-CO" sz="2800" b="1" dirty="0">
                <a:solidFill>
                  <a:srgbClr val="FFF5EA"/>
                </a:solidFill>
                <a:latin typeface="Work Sans Light" pitchFamily="2" charset="77"/>
              </a:rPr>
              <a:t>Entregables Trimestre</a:t>
            </a:r>
          </a:p>
        </p:txBody>
      </p:sp>
      <p:pic>
        <p:nvPicPr>
          <p:cNvPr id="8" name="Imagen 7"/>
          <p:cNvPicPr>
            <a:picLocks noChangeAspect="1" noChangeArrowheads="1"/>
          </p:cNvPicPr>
          <p:nvPr/>
        </p:nvPicPr>
        <p:blipFill>
          <a:blip r:embed="rId3">
            <a:extLst>
              <a:ext uri="{28A0092B-C50C-407E-A947-70E740481C1C}">
                <a14:useLocalDpi xmlns:a14="http://schemas.microsoft.com/office/drawing/2010/main" val="0"/>
              </a:ext>
            </a:extLst>
          </a:blip>
          <a:srcRect l="88753" t="-3394" b="-2"/>
          <a:stretch>
            <a:fillRect/>
          </a:stretch>
        </p:blipFill>
        <p:spPr bwMode="auto">
          <a:xfrm>
            <a:off x="4783969" y="2967648"/>
            <a:ext cx="2111043" cy="1842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n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0557" y="3056257"/>
            <a:ext cx="3619374" cy="166491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Problema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1779687"/>
            <a:ext cx="11447293" cy="5078313"/>
          </a:xfrm>
          <a:prstGeom prst="rect">
            <a:avLst/>
          </a:prstGeom>
          <a:noFill/>
        </p:spPr>
        <p:txBody>
          <a:bodyPr wrap="square" rtlCol="0">
            <a:spAutoFit/>
          </a:bodyPr>
          <a:lstStyle/>
          <a:p>
            <a:pPr algn="just"/>
            <a:r>
              <a:rPr lang="es-MX" dirty="0">
                <a:latin typeface="Work Sans Light" pitchFamily="2" charset="77"/>
              </a:rPr>
              <a:t>El SENA, en el centro CEET es una organización educativa que ofrece formación gratuita con programas técnicos, tecnológicos y complementarios enfocados a las ramas de estudio de electricidad, electrónica y telecomunicaciones.</a:t>
            </a:r>
          </a:p>
          <a:p>
            <a:endParaRPr lang="es-MX" dirty="0">
              <a:latin typeface="Work Sans Light" pitchFamily="2" charset="77"/>
            </a:endParaRPr>
          </a:p>
          <a:p>
            <a:r>
              <a:rPr lang="es-MX" dirty="0">
                <a:latin typeface="Work Sans Light" pitchFamily="2" charset="77"/>
              </a:rPr>
              <a:t>A partir de las actividades de levantamiento de información </a:t>
            </a:r>
            <a:r>
              <a:rPr lang="es-MX" dirty="0">
                <a:latin typeface="Work Sans Light" pitchFamily="2" charset="77"/>
                <a:hlinkClick r:id="rId2"/>
              </a:rPr>
              <a:t>(entrevista, encuesta, análisis de competencia y observación) </a:t>
            </a:r>
            <a:r>
              <a:rPr lang="es-MX" dirty="0">
                <a:latin typeface="Work Sans Light" pitchFamily="2" charset="77"/>
              </a:rPr>
              <a:t>realizadas en esta organización, se obtuvo como resultado la identificación de una problemática en la gestión y ejecución de proyectos de los aprendices, que se desarrollan dentro del ciclo del conocimiento de manera grupal en los programas que ofrece el centro (CEET). Esto debido a que la forma de organizar, repartir, entregar y monitorear los avances de las actividades o entregables de estos proyectos no es óptima ni centralizada y puede causar retraso en la presentación de resultados o el no cumplimiento de objetivos propuestos.</a:t>
            </a:r>
            <a:br>
              <a:rPr lang="es-MX" dirty="0">
                <a:latin typeface="Work Sans Light" pitchFamily="2" charset="77"/>
              </a:rPr>
            </a:br>
            <a:br>
              <a:rPr lang="es-MX" dirty="0">
                <a:latin typeface="Work Sans Light" pitchFamily="2" charset="77"/>
              </a:rPr>
            </a:br>
            <a:endParaRPr lang="es-MX" dirty="0">
              <a:latin typeface="Work Sans Light" pitchFamily="2" charset="77"/>
            </a:endParaRPr>
          </a:p>
          <a:p>
            <a:r>
              <a:rPr lang="es-MX" b="1" dirty="0">
                <a:latin typeface="Work Sans Light" pitchFamily="2" charset="77"/>
              </a:rPr>
              <a:t>Pregunta Problema</a:t>
            </a:r>
            <a:br>
              <a:rPr lang="es-MX" b="1" dirty="0">
                <a:latin typeface="Work Sans Light" pitchFamily="2" charset="77"/>
              </a:rPr>
            </a:br>
            <a:endParaRPr lang="es-MX" b="1" dirty="0">
              <a:latin typeface="Work Sans Light" pitchFamily="2" charset="77"/>
            </a:endParaRPr>
          </a:p>
          <a:p>
            <a:r>
              <a:rPr lang="es-MX" dirty="0">
                <a:latin typeface="Work Sans Light" pitchFamily="2" charset="77"/>
              </a:rPr>
              <a:t>¿Cómo optimizar la gestión, organización y presentación de proyectos, para mejorar la productividad y colaboración entre los aprendices del CEET?</a:t>
            </a:r>
          </a:p>
          <a:p>
            <a:endParaRPr lang="es-MX" dirty="0">
              <a:latin typeface="Work Sans Light" pitchFamily="2" charset="77"/>
            </a:endParaRPr>
          </a:p>
        </p:txBody>
      </p:sp>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556218" y="1199109"/>
            <a:ext cx="5042916" cy="1477328"/>
          </a:xfrm>
          <a:prstGeom prst="rect">
            <a:avLst/>
          </a:prstGeom>
          <a:noFill/>
        </p:spPr>
        <p:txBody>
          <a:bodyPr wrap="square" rtlCol="0">
            <a:spAutoFit/>
          </a:bodyPr>
          <a:lstStyle/>
          <a:p>
            <a:r>
              <a:rPr lang="es-MX" dirty="0">
                <a:latin typeface="Work Sans Light" pitchFamily="2" charset="77"/>
              </a:rPr>
              <a:t>Analizar, diseñar, desarrollar e implementar un sistema de información web de gestión de proyectos y actividades para el seguimiento, apoyo y desarrollo de los proyectos formativos de los aprendices del CEET.</a:t>
            </a:r>
            <a:endParaRPr lang="es-CO" dirty="0">
              <a:latin typeface="Work Sans Light" pitchFamily="2" charset="77"/>
            </a:endParaRPr>
          </a:p>
        </p:txBody>
      </p:sp>
      <p:pic>
        <p:nvPicPr>
          <p:cNvPr id="2" name="Imagen 1">
            <a:extLst>
              <a:ext uri="{FF2B5EF4-FFF2-40B4-BE49-F238E27FC236}">
                <a16:creationId xmlns:a16="http://schemas.microsoft.com/office/drawing/2014/main" id="{E7F90470-2942-22C6-7A33-F7E8E2D7CD28}"/>
              </a:ext>
            </a:extLst>
          </p:cNvPr>
          <p:cNvPicPr>
            <a:picLocks noChangeAspect="1"/>
          </p:cNvPicPr>
          <p:nvPr/>
        </p:nvPicPr>
        <p:blipFill>
          <a:blip r:embed="rId3"/>
          <a:stretch>
            <a:fillRect/>
          </a:stretch>
        </p:blipFill>
        <p:spPr>
          <a:xfrm>
            <a:off x="3657599" y="-68162"/>
            <a:ext cx="10491486" cy="6994324"/>
          </a:xfrm>
          <a:prstGeom prst="rect">
            <a:avLst/>
          </a:prstGeom>
        </p:spPr>
      </p:pic>
      <p:sp>
        <p:nvSpPr>
          <p:cNvPr id="5" name="Rectángulo 4">
            <a:extLst>
              <a:ext uri="{FF2B5EF4-FFF2-40B4-BE49-F238E27FC236}">
                <a16:creationId xmlns:a16="http://schemas.microsoft.com/office/drawing/2014/main" id="{F5CB49A8-7161-5037-729C-90C8765D1574}"/>
              </a:ext>
            </a:extLst>
          </p:cNvPr>
          <p:cNvSpPr/>
          <p:nvPr/>
        </p:nvSpPr>
        <p:spPr>
          <a:xfrm>
            <a:off x="484946" y="3146130"/>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574055" y="2888203"/>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764324" y="3660486"/>
            <a:ext cx="4834810" cy="2862322"/>
          </a:xfrm>
          <a:prstGeom prst="rect">
            <a:avLst/>
          </a:prstGeom>
          <a:noFill/>
        </p:spPr>
        <p:txBody>
          <a:bodyPr wrap="square" rtlCol="0">
            <a:spAutoFit/>
          </a:bodyPr>
          <a:lstStyle/>
          <a:p>
            <a:pPr marL="285750" indent="-285750">
              <a:buFont typeface="Arial" panose="020B0604020202020204" pitchFamily="34" charset="0"/>
              <a:buChar char="•"/>
            </a:pPr>
            <a:r>
              <a:rPr lang="es-MX" dirty="0">
                <a:latin typeface="Work Sans Light" pitchFamily="2" charset="77"/>
              </a:rPr>
              <a:t>Gestionar usuarios y roles de la plataforma.</a:t>
            </a:r>
          </a:p>
          <a:p>
            <a:pPr marL="285750" indent="-285750">
              <a:buFont typeface="Arial" panose="020B0604020202020204" pitchFamily="34" charset="0"/>
              <a:buChar char="•"/>
            </a:pPr>
            <a:r>
              <a:rPr lang="es-MX" dirty="0">
                <a:latin typeface="Work Sans Light" pitchFamily="2" charset="77"/>
              </a:rPr>
              <a:t>Implementar funcionalidades básicas de gestión de proyectos.</a:t>
            </a:r>
          </a:p>
          <a:p>
            <a:pPr marL="285750" indent="-285750">
              <a:buFont typeface="Arial" panose="020B0604020202020204" pitchFamily="34" charset="0"/>
              <a:buChar char="•"/>
            </a:pPr>
            <a:r>
              <a:rPr lang="es-MX" dirty="0">
                <a:latin typeface="Work Sans Light" pitchFamily="2" charset="77"/>
              </a:rPr>
              <a:t>Optimizar la gestión de tareas.</a:t>
            </a:r>
          </a:p>
          <a:p>
            <a:pPr marL="285750" indent="-285750">
              <a:buFont typeface="Arial" panose="020B0604020202020204" pitchFamily="34" charset="0"/>
              <a:buChar char="•"/>
            </a:pPr>
            <a:r>
              <a:rPr lang="es-MX" dirty="0">
                <a:latin typeface="Work Sans Light" pitchFamily="2" charset="77"/>
              </a:rPr>
              <a:t>Facilitar la comunicación y colaboración de los aprendices en el proyecto.</a:t>
            </a:r>
          </a:p>
          <a:p>
            <a:pPr marL="285750" indent="-285750">
              <a:buFont typeface="Arial" panose="020B0604020202020204" pitchFamily="34" charset="0"/>
              <a:buChar char="•"/>
            </a:pPr>
            <a:r>
              <a:rPr lang="es-MX" dirty="0">
                <a:latin typeface="Work Sans Light" pitchFamily="2" charset="77"/>
              </a:rPr>
              <a:t>Gestionar la personalización de los proyectos.</a:t>
            </a:r>
          </a:p>
          <a:p>
            <a:pPr marL="285750" indent="-285750">
              <a:buFont typeface="Arial" panose="020B0604020202020204" pitchFamily="34" charset="0"/>
              <a:buChar char="•"/>
            </a:pPr>
            <a:r>
              <a:rPr lang="es-MX" dirty="0">
                <a:latin typeface="Work Sans Light" pitchFamily="2" charset="77"/>
              </a:rPr>
              <a:t>Registrar y reportar los tiempos dedicados a tareas.</a:t>
            </a:r>
          </a:p>
        </p:txBody>
      </p:sp>
    </p:spTree>
    <p:extLst>
      <p:ext uri="{BB962C8B-B14F-4D97-AF65-F5344CB8AC3E}">
        <p14:creationId xmlns:p14="http://schemas.microsoft.com/office/powerpoint/2010/main" val="591205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Justificación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729968"/>
            <a:ext cx="11447293" cy="2862322"/>
          </a:xfrm>
          <a:prstGeom prst="rect">
            <a:avLst/>
          </a:prstGeom>
          <a:noFill/>
        </p:spPr>
        <p:txBody>
          <a:bodyPr wrap="square" rtlCol="0">
            <a:spAutoFit/>
          </a:bodyPr>
          <a:lstStyle/>
          <a:p>
            <a:r>
              <a:rPr lang="es-MX" dirty="0">
                <a:latin typeface="Work Sans Light" pitchFamily="2" charset="77"/>
              </a:rPr>
              <a:t>En el SENA la metodología de estudio es basada en proyectos donde se imparten los conocimientos de los programas académicos a partir de una necesidad y que a partir de esa necesidad, se conforman los diferentes grupos de trabajo para darle una solución. </a:t>
            </a:r>
            <a:r>
              <a:rPr lang="es-MX" dirty="0">
                <a:latin typeface="Work Sans Light" pitchFamily="2" charset="77"/>
                <a:hlinkClick r:id="rId2"/>
              </a:rPr>
              <a:t>Investigaciones realizadas</a:t>
            </a:r>
            <a:r>
              <a:rPr lang="es-MX" dirty="0">
                <a:latin typeface="Work Sans Light" pitchFamily="2" charset="77"/>
              </a:rPr>
              <a:t> han demostrado que el uso de sistemas de información (software) en la gestión de proyectos trae consigo bastantes beneficios, mejora en los resultados, mayor productividad, organización y información centralizada. 	</a:t>
            </a:r>
          </a:p>
          <a:p>
            <a:pPr marL="285750" indent="-285750">
              <a:buFont typeface="Arial" panose="020B0604020202020204" pitchFamily="34" charset="0"/>
              <a:buChar char="•"/>
            </a:pPr>
            <a:endParaRPr lang="es-MX" dirty="0">
              <a:latin typeface="Work Sans Light" pitchFamily="2" charset="77"/>
            </a:endParaRPr>
          </a:p>
          <a:p>
            <a:r>
              <a:rPr lang="es-MX" dirty="0">
                <a:latin typeface="Work Sans Light" pitchFamily="2" charset="77"/>
              </a:rPr>
              <a:t>De este modo se propone el desarrollo de un sistema de información web que sirva como herramienta de apoyo al seguimiento de la gestión de proyectos y actividades de los aprendices, pretendiendo generar una optimización de los procesos y mayor facilidad a la hora de realizar sus proyectos formativos.</a:t>
            </a:r>
          </a:p>
          <a:p>
            <a:pPr marL="285750" indent="-285750">
              <a:buFont typeface="Arial" panose="020B0604020202020204" pitchFamily="34" charset="0"/>
              <a:buChar char="•"/>
            </a:pPr>
            <a:endParaRPr lang="es-MX" dirty="0">
              <a:latin typeface="Work Sans Light" pitchFamily="2" charset="77"/>
            </a:endParaRPr>
          </a:p>
        </p:txBody>
      </p:sp>
      <p:pic>
        <p:nvPicPr>
          <p:cNvPr id="8" name="Imagen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01254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Alcance</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438228"/>
            <a:ext cx="11447293" cy="3693319"/>
          </a:xfrm>
          <a:prstGeom prst="rect">
            <a:avLst/>
          </a:prstGeom>
          <a:noFill/>
        </p:spPr>
        <p:txBody>
          <a:bodyPr wrap="square" rtlCol="0">
            <a:spAutoFit/>
          </a:bodyPr>
          <a:lstStyle/>
          <a:p>
            <a:r>
              <a:rPr lang="es-MX" dirty="0">
                <a:latin typeface="Work Sans Light" pitchFamily="2" charset="77"/>
              </a:rPr>
              <a:t>Las funcionalidades principales con las que contará el software será: Gestionar proyectos (Crear, editar, eliminar, asignación de tareas, establecimiento de plazos y visualización del progreso), brindará comunicación y colaboración entre los integrantes del grupo por medio de comentarios, mensajes, notificaciones, etc. Tener un seguimiento de tiempos para llevar un registro del tiempo dedicado a cada tarea, la seguridad y control de acceso que debe tener cada proyecto para permitir o denegar quien puede acceder a que información e integración con herramientas de servicio en la nube (Google Drive o OneDrive) Con la finalidad de mantener toda la información del proyecto accesible y organizada en un solo lugar.</a:t>
            </a:r>
          </a:p>
          <a:p>
            <a:br>
              <a:rPr lang="es-MX" dirty="0">
                <a:latin typeface="Work Sans Light" pitchFamily="2" charset="77"/>
              </a:rPr>
            </a:br>
            <a:r>
              <a:rPr lang="es-MX" dirty="0">
                <a:latin typeface="Work Sans Light" pitchFamily="2" charset="77"/>
              </a:rPr>
              <a:t>Por otra parte, no tendrá implementaciones de IA como asistentes virtuales por su complejidad, ni sistema de recompensas o logros por el cumplimiento de tareas o realización de otros procesos dentro del software y por ultimo tampoco se considerará el software multilenguaje, inicialmente solo tendrá soporte en el idioma español.</a:t>
            </a:r>
          </a:p>
          <a:p>
            <a:endParaRPr lang="es-MX" dirty="0">
              <a:latin typeface="Work Sans Light" pitchFamily="2" charset="77"/>
            </a:endParaRPr>
          </a:p>
          <a:p>
            <a:endParaRPr lang="es-MX" dirty="0">
              <a:latin typeface="Work Sans Light" pitchFamily="2" charset="77"/>
            </a:endParaRPr>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49793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Frontend Web Consumiendo</a:t>
            </a:r>
            <a:br>
              <a:rPr lang="es-MX" b="1" dirty="0">
                <a:solidFill>
                  <a:schemeClr val="bg1"/>
                </a:solidFill>
                <a:latin typeface="Work Sans Medium" pitchFamily="2" charset="77"/>
              </a:rPr>
            </a:br>
            <a:r>
              <a:rPr lang="es-MX" b="1" dirty="0">
                <a:solidFill>
                  <a:schemeClr val="bg1"/>
                </a:solidFill>
                <a:latin typeface="Work Sans Medium" pitchFamily="2" charset="77"/>
              </a:rPr>
              <a:t>API</a:t>
            </a:r>
            <a:endParaRPr lang="es-CO" b="1" dirty="0">
              <a:solidFill>
                <a:schemeClr val="bg1"/>
              </a:solidFill>
              <a:latin typeface="Work Sans Medium" pitchFamily="2" charset="77"/>
            </a:endParaRP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Imagen 9">
            <a:extLst>
              <a:ext uri="{FF2B5EF4-FFF2-40B4-BE49-F238E27FC236}">
                <a16:creationId xmlns:a16="http://schemas.microsoft.com/office/drawing/2014/main" id="{8C492862-9B6E-42D9-9A55-B9621F2ACFAB}"/>
              </a:ext>
            </a:extLst>
          </p:cNvPr>
          <p:cNvPicPr>
            <a:picLocks noChangeAspect="1"/>
          </p:cNvPicPr>
          <p:nvPr/>
        </p:nvPicPr>
        <p:blipFill>
          <a:blip r:embed="rId3"/>
          <a:stretch>
            <a:fillRect/>
          </a:stretch>
        </p:blipFill>
        <p:spPr>
          <a:xfrm>
            <a:off x="574972" y="2494400"/>
            <a:ext cx="5695561" cy="3222819"/>
          </a:xfrm>
          <a:prstGeom prst="rect">
            <a:avLst/>
          </a:prstGeom>
        </p:spPr>
      </p:pic>
      <p:pic>
        <p:nvPicPr>
          <p:cNvPr id="12" name="Imagen 11">
            <a:hlinkClick r:id="rId4"/>
            <a:extLst>
              <a:ext uri="{FF2B5EF4-FFF2-40B4-BE49-F238E27FC236}">
                <a16:creationId xmlns:a16="http://schemas.microsoft.com/office/drawing/2014/main" id="{C6984A00-1E14-4FBB-ABE4-0807C8715725}"/>
              </a:ext>
            </a:extLst>
          </p:cNvPr>
          <p:cNvPicPr>
            <a:picLocks noChangeAspect="1"/>
          </p:cNvPicPr>
          <p:nvPr/>
        </p:nvPicPr>
        <p:blipFill>
          <a:blip r:embed="rId5"/>
          <a:stretch>
            <a:fillRect/>
          </a:stretch>
        </p:blipFill>
        <p:spPr>
          <a:xfrm>
            <a:off x="6270533" y="2494400"/>
            <a:ext cx="5467451" cy="3222819"/>
          </a:xfrm>
          <a:prstGeom prst="rect">
            <a:avLst/>
          </a:prstGeom>
        </p:spPr>
      </p:pic>
    </p:spTree>
    <p:extLst>
      <p:ext uri="{BB962C8B-B14F-4D97-AF65-F5344CB8AC3E}">
        <p14:creationId xmlns:p14="http://schemas.microsoft.com/office/powerpoint/2010/main" val="155335527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4971</TotalTime>
  <Words>967</Words>
  <Application>Microsoft Office PowerPoint</Application>
  <PresentationFormat>Panorámica</PresentationFormat>
  <Paragraphs>91</Paragraphs>
  <Slides>15</Slides>
  <Notes>4</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15</vt:i4>
      </vt:variant>
    </vt:vector>
  </HeadingPairs>
  <TitlesOfParts>
    <vt:vector size="22" baseType="lpstr">
      <vt:lpstr>Arial</vt:lpstr>
      <vt:lpstr>Calibri</vt:lpstr>
      <vt:lpstr>Calibri Light</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Frontend Web Consumiendo API</vt:lpstr>
      <vt:lpstr>Frontend Movil Consumiendo API</vt:lpstr>
      <vt:lpstr>APIs Documentadas</vt:lpstr>
      <vt:lpstr>Modelo de Calidad</vt:lpstr>
      <vt:lpstr>Metodología Ágil en Móvil </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Felipe Garcia</cp:lastModifiedBy>
  <cp:revision>137</cp:revision>
  <dcterms:created xsi:type="dcterms:W3CDTF">2020-10-01T23:51:28Z</dcterms:created>
  <dcterms:modified xsi:type="dcterms:W3CDTF">2025-04-19T03:25:09Z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